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525000" cy="9525000"/>
  <p:notesSz cx="6858000" cy="91440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0" d="100"/>
          <a:sy n="80" d="100"/>
        </p:scale>
        <p:origin x="231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4375" y="1558838"/>
            <a:ext cx="8096250" cy="3316111"/>
          </a:xfrm>
        </p:spPr>
        <p:txBody>
          <a:bodyPr anchor="b"/>
          <a:lstStyle>
            <a:lvl1pPr algn="ctr">
              <a:defRPr sz="625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90625" y="5002831"/>
            <a:ext cx="7143750" cy="2299669"/>
          </a:xfrm>
        </p:spPr>
        <p:txBody>
          <a:bodyPr/>
          <a:lstStyle>
            <a:lvl1pPr marL="0" indent="0" algn="ctr">
              <a:buNone/>
              <a:defRPr sz="2500"/>
            </a:lvl1pPr>
            <a:lvl2pPr marL="476265" indent="0" algn="ctr">
              <a:buNone/>
              <a:defRPr sz="2083"/>
            </a:lvl2pPr>
            <a:lvl3pPr marL="952530" indent="0" algn="ctr">
              <a:buNone/>
              <a:defRPr sz="1875"/>
            </a:lvl3pPr>
            <a:lvl4pPr marL="1428796" indent="0" algn="ctr">
              <a:buNone/>
              <a:defRPr sz="1667"/>
            </a:lvl4pPr>
            <a:lvl5pPr marL="1905061" indent="0" algn="ctr">
              <a:buNone/>
              <a:defRPr sz="1667"/>
            </a:lvl5pPr>
            <a:lvl6pPr marL="2381326" indent="0" algn="ctr">
              <a:buNone/>
              <a:defRPr sz="1667"/>
            </a:lvl6pPr>
            <a:lvl7pPr marL="2857591" indent="0" algn="ctr">
              <a:buNone/>
              <a:defRPr sz="1667"/>
            </a:lvl7pPr>
            <a:lvl8pPr marL="3333857" indent="0" algn="ctr">
              <a:buNone/>
              <a:defRPr sz="1667"/>
            </a:lvl8pPr>
            <a:lvl9pPr marL="3810122" indent="0" algn="ctr">
              <a:buNone/>
              <a:defRPr sz="1667"/>
            </a:lvl9pPr>
          </a:lstStyle>
          <a:p>
            <a:r>
              <a:rPr lang="es-ES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35EAF-BE67-42F5-9C18-06392BA38F3A}" type="datetimeFigureOut">
              <a:rPr lang="es-PE" smtClean="0"/>
              <a:t>16/01/2025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A8B0-43FB-4019-9864-F22A1858903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043381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35EAF-BE67-42F5-9C18-06392BA38F3A}" type="datetimeFigureOut">
              <a:rPr lang="es-PE" smtClean="0"/>
              <a:t>16/01/2025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A8B0-43FB-4019-9864-F22A1858903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3496602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16329" y="507118"/>
            <a:ext cx="2053828" cy="807199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4844" y="507118"/>
            <a:ext cx="6042422" cy="8071997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35EAF-BE67-42F5-9C18-06392BA38F3A}" type="datetimeFigureOut">
              <a:rPr lang="es-PE" smtClean="0"/>
              <a:t>16/01/2025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A8B0-43FB-4019-9864-F22A1858903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4345530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35EAF-BE67-42F5-9C18-06392BA38F3A}" type="datetimeFigureOut">
              <a:rPr lang="es-PE" smtClean="0"/>
              <a:t>16/01/2025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A8B0-43FB-4019-9864-F22A1858903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1745736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883" y="2374638"/>
            <a:ext cx="8215313" cy="3962135"/>
          </a:xfrm>
        </p:spPr>
        <p:txBody>
          <a:bodyPr anchor="b"/>
          <a:lstStyle>
            <a:lvl1pPr>
              <a:defRPr sz="625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9883" y="6374256"/>
            <a:ext cx="8215313" cy="2083593"/>
          </a:xfrm>
        </p:spPr>
        <p:txBody>
          <a:bodyPr/>
          <a:lstStyle>
            <a:lvl1pPr marL="0" indent="0">
              <a:buNone/>
              <a:defRPr sz="2500">
                <a:solidFill>
                  <a:schemeClr val="tx1"/>
                </a:solidFill>
              </a:defRPr>
            </a:lvl1pPr>
            <a:lvl2pPr marL="476265" indent="0">
              <a:buNone/>
              <a:defRPr sz="2083">
                <a:solidFill>
                  <a:schemeClr val="tx1">
                    <a:tint val="75000"/>
                  </a:schemeClr>
                </a:solidFill>
              </a:defRPr>
            </a:lvl2pPr>
            <a:lvl3pPr marL="95253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3pPr>
            <a:lvl4pPr marL="1428796" indent="0">
              <a:buNone/>
              <a:defRPr sz="1667">
                <a:solidFill>
                  <a:schemeClr val="tx1">
                    <a:tint val="75000"/>
                  </a:schemeClr>
                </a:solidFill>
              </a:defRPr>
            </a:lvl4pPr>
            <a:lvl5pPr marL="1905061" indent="0">
              <a:buNone/>
              <a:defRPr sz="1667">
                <a:solidFill>
                  <a:schemeClr val="tx1">
                    <a:tint val="75000"/>
                  </a:schemeClr>
                </a:solidFill>
              </a:defRPr>
            </a:lvl5pPr>
            <a:lvl6pPr marL="2381326" indent="0">
              <a:buNone/>
              <a:defRPr sz="1667">
                <a:solidFill>
                  <a:schemeClr val="tx1">
                    <a:tint val="75000"/>
                  </a:schemeClr>
                </a:solidFill>
              </a:defRPr>
            </a:lvl6pPr>
            <a:lvl7pPr marL="2857591" indent="0">
              <a:buNone/>
              <a:defRPr sz="1667">
                <a:solidFill>
                  <a:schemeClr val="tx1">
                    <a:tint val="75000"/>
                  </a:schemeClr>
                </a:solidFill>
              </a:defRPr>
            </a:lvl7pPr>
            <a:lvl8pPr marL="3333857" indent="0">
              <a:buNone/>
              <a:defRPr sz="1667">
                <a:solidFill>
                  <a:schemeClr val="tx1">
                    <a:tint val="75000"/>
                  </a:schemeClr>
                </a:solidFill>
              </a:defRPr>
            </a:lvl8pPr>
            <a:lvl9pPr marL="3810122" indent="0">
              <a:buNone/>
              <a:defRPr sz="1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35EAF-BE67-42F5-9C18-06392BA38F3A}" type="datetimeFigureOut">
              <a:rPr lang="es-PE" smtClean="0"/>
              <a:t>16/01/2025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A8B0-43FB-4019-9864-F22A1858903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694453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4844" y="2535590"/>
            <a:ext cx="4048125" cy="6043525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22031" y="2535590"/>
            <a:ext cx="4048125" cy="6043525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35EAF-BE67-42F5-9C18-06392BA38F3A}" type="datetimeFigureOut">
              <a:rPr lang="es-PE" smtClean="0"/>
              <a:t>16/01/2025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A8B0-43FB-4019-9864-F22A1858903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892186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6084" y="507120"/>
            <a:ext cx="8215313" cy="184106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6085" y="2334949"/>
            <a:ext cx="4029521" cy="1144322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6265" indent="0">
              <a:buNone/>
              <a:defRPr sz="2083" b="1"/>
            </a:lvl2pPr>
            <a:lvl3pPr marL="952530" indent="0">
              <a:buNone/>
              <a:defRPr sz="1875" b="1"/>
            </a:lvl3pPr>
            <a:lvl4pPr marL="1428796" indent="0">
              <a:buNone/>
              <a:defRPr sz="1667" b="1"/>
            </a:lvl4pPr>
            <a:lvl5pPr marL="1905061" indent="0">
              <a:buNone/>
              <a:defRPr sz="1667" b="1"/>
            </a:lvl5pPr>
            <a:lvl6pPr marL="2381326" indent="0">
              <a:buNone/>
              <a:defRPr sz="1667" b="1"/>
            </a:lvl6pPr>
            <a:lvl7pPr marL="2857591" indent="0">
              <a:buNone/>
              <a:defRPr sz="1667" b="1"/>
            </a:lvl7pPr>
            <a:lvl8pPr marL="3333857" indent="0">
              <a:buNone/>
              <a:defRPr sz="1667" b="1"/>
            </a:lvl8pPr>
            <a:lvl9pPr marL="3810122" indent="0">
              <a:buNone/>
              <a:defRPr sz="1667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6085" y="3479271"/>
            <a:ext cx="4029521" cy="5117483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2032" y="2334949"/>
            <a:ext cx="4049366" cy="1144322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6265" indent="0">
              <a:buNone/>
              <a:defRPr sz="2083" b="1"/>
            </a:lvl2pPr>
            <a:lvl3pPr marL="952530" indent="0">
              <a:buNone/>
              <a:defRPr sz="1875" b="1"/>
            </a:lvl3pPr>
            <a:lvl4pPr marL="1428796" indent="0">
              <a:buNone/>
              <a:defRPr sz="1667" b="1"/>
            </a:lvl4pPr>
            <a:lvl5pPr marL="1905061" indent="0">
              <a:buNone/>
              <a:defRPr sz="1667" b="1"/>
            </a:lvl5pPr>
            <a:lvl6pPr marL="2381326" indent="0">
              <a:buNone/>
              <a:defRPr sz="1667" b="1"/>
            </a:lvl6pPr>
            <a:lvl7pPr marL="2857591" indent="0">
              <a:buNone/>
              <a:defRPr sz="1667" b="1"/>
            </a:lvl7pPr>
            <a:lvl8pPr marL="3333857" indent="0">
              <a:buNone/>
              <a:defRPr sz="1667" b="1"/>
            </a:lvl8pPr>
            <a:lvl9pPr marL="3810122" indent="0">
              <a:buNone/>
              <a:defRPr sz="1667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2032" y="3479271"/>
            <a:ext cx="4049366" cy="5117483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35EAF-BE67-42F5-9C18-06392BA38F3A}" type="datetimeFigureOut">
              <a:rPr lang="es-PE" smtClean="0"/>
              <a:t>16/01/2025</a:t>
            </a:fld>
            <a:endParaRPr lang="es-P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A8B0-43FB-4019-9864-F22A1858903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206832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35EAF-BE67-42F5-9C18-06392BA38F3A}" type="datetimeFigureOut">
              <a:rPr lang="es-PE" smtClean="0"/>
              <a:t>16/01/2025</a:t>
            </a:fld>
            <a:endParaRPr lang="es-P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A8B0-43FB-4019-9864-F22A1858903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9606217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35EAF-BE67-42F5-9C18-06392BA38F3A}" type="datetimeFigureOut">
              <a:rPr lang="es-PE" smtClean="0"/>
              <a:t>16/01/2025</a:t>
            </a:fld>
            <a:endParaRPr lang="es-P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A8B0-43FB-4019-9864-F22A1858903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642966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6085" y="635000"/>
            <a:ext cx="3072060" cy="2222500"/>
          </a:xfrm>
        </p:spPr>
        <p:txBody>
          <a:bodyPr anchor="b"/>
          <a:lstStyle>
            <a:lvl1pPr>
              <a:defRPr sz="3333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49366" y="1371426"/>
            <a:ext cx="4822031" cy="6768924"/>
          </a:xfrm>
        </p:spPr>
        <p:txBody>
          <a:bodyPr/>
          <a:lstStyle>
            <a:lvl1pPr>
              <a:defRPr sz="3333"/>
            </a:lvl1pPr>
            <a:lvl2pPr>
              <a:defRPr sz="2917"/>
            </a:lvl2pPr>
            <a:lvl3pPr>
              <a:defRPr sz="2500"/>
            </a:lvl3pPr>
            <a:lvl4pPr>
              <a:defRPr sz="2083"/>
            </a:lvl4pPr>
            <a:lvl5pPr>
              <a:defRPr sz="2083"/>
            </a:lvl5pPr>
            <a:lvl6pPr>
              <a:defRPr sz="2083"/>
            </a:lvl6pPr>
            <a:lvl7pPr>
              <a:defRPr sz="2083"/>
            </a:lvl7pPr>
            <a:lvl8pPr>
              <a:defRPr sz="2083"/>
            </a:lvl8pPr>
            <a:lvl9pPr>
              <a:defRPr sz="2083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6085" y="2857500"/>
            <a:ext cx="3072060" cy="5293872"/>
          </a:xfrm>
        </p:spPr>
        <p:txBody>
          <a:bodyPr/>
          <a:lstStyle>
            <a:lvl1pPr marL="0" indent="0">
              <a:buNone/>
              <a:defRPr sz="1667"/>
            </a:lvl1pPr>
            <a:lvl2pPr marL="476265" indent="0">
              <a:buNone/>
              <a:defRPr sz="1458"/>
            </a:lvl2pPr>
            <a:lvl3pPr marL="952530" indent="0">
              <a:buNone/>
              <a:defRPr sz="1250"/>
            </a:lvl3pPr>
            <a:lvl4pPr marL="1428796" indent="0">
              <a:buNone/>
              <a:defRPr sz="1042"/>
            </a:lvl4pPr>
            <a:lvl5pPr marL="1905061" indent="0">
              <a:buNone/>
              <a:defRPr sz="1042"/>
            </a:lvl5pPr>
            <a:lvl6pPr marL="2381326" indent="0">
              <a:buNone/>
              <a:defRPr sz="1042"/>
            </a:lvl6pPr>
            <a:lvl7pPr marL="2857591" indent="0">
              <a:buNone/>
              <a:defRPr sz="1042"/>
            </a:lvl7pPr>
            <a:lvl8pPr marL="3333857" indent="0">
              <a:buNone/>
              <a:defRPr sz="1042"/>
            </a:lvl8pPr>
            <a:lvl9pPr marL="3810122" indent="0">
              <a:buNone/>
              <a:defRPr sz="1042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35EAF-BE67-42F5-9C18-06392BA38F3A}" type="datetimeFigureOut">
              <a:rPr lang="es-PE" smtClean="0"/>
              <a:t>16/01/2025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A8B0-43FB-4019-9864-F22A1858903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0440570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6085" y="635000"/>
            <a:ext cx="3072060" cy="2222500"/>
          </a:xfrm>
        </p:spPr>
        <p:txBody>
          <a:bodyPr anchor="b"/>
          <a:lstStyle>
            <a:lvl1pPr>
              <a:defRPr sz="3333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49366" y="1371426"/>
            <a:ext cx="4822031" cy="6768924"/>
          </a:xfrm>
        </p:spPr>
        <p:txBody>
          <a:bodyPr anchor="t"/>
          <a:lstStyle>
            <a:lvl1pPr marL="0" indent="0">
              <a:buNone/>
              <a:defRPr sz="3333"/>
            </a:lvl1pPr>
            <a:lvl2pPr marL="476265" indent="0">
              <a:buNone/>
              <a:defRPr sz="2917"/>
            </a:lvl2pPr>
            <a:lvl3pPr marL="952530" indent="0">
              <a:buNone/>
              <a:defRPr sz="2500"/>
            </a:lvl3pPr>
            <a:lvl4pPr marL="1428796" indent="0">
              <a:buNone/>
              <a:defRPr sz="2083"/>
            </a:lvl4pPr>
            <a:lvl5pPr marL="1905061" indent="0">
              <a:buNone/>
              <a:defRPr sz="2083"/>
            </a:lvl5pPr>
            <a:lvl6pPr marL="2381326" indent="0">
              <a:buNone/>
              <a:defRPr sz="2083"/>
            </a:lvl6pPr>
            <a:lvl7pPr marL="2857591" indent="0">
              <a:buNone/>
              <a:defRPr sz="2083"/>
            </a:lvl7pPr>
            <a:lvl8pPr marL="3333857" indent="0">
              <a:buNone/>
              <a:defRPr sz="2083"/>
            </a:lvl8pPr>
            <a:lvl9pPr marL="3810122" indent="0">
              <a:buNone/>
              <a:defRPr sz="2083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6085" y="2857500"/>
            <a:ext cx="3072060" cy="5293872"/>
          </a:xfrm>
        </p:spPr>
        <p:txBody>
          <a:bodyPr/>
          <a:lstStyle>
            <a:lvl1pPr marL="0" indent="0">
              <a:buNone/>
              <a:defRPr sz="1667"/>
            </a:lvl1pPr>
            <a:lvl2pPr marL="476265" indent="0">
              <a:buNone/>
              <a:defRPr sz="1458"/>
            </a:lvl2pPr>
            <a:lvl3pPr marL="952530" indent="0">
              <a:buNone/>
              <a:defRPr sz="1250"/>
            </a:lvl3pPr>
            <a:lvl4pPr marL="1428796" indent="0">
              <a:buNone/>
              <a:defRPr sz="1042"/>
            </a:lvl4pPr>
            <a:lvl5pPr marL="1905061" indent="0">
              <a:buNone/>
              <a:defRPr sz="1042"/>
            </a:lvl5pPr>
            <a:lvl6pPr marL="2381326" indent="0">
              <a:buNone/>
              <a:defRPr sz="1042"/>
            </a:lvl6pPr>
            <a:lvl7pPr marL="2857591" indent="0">
              <a:buNone/>
              <a:defRPr sz="1042"/>
            </a:lvl7pPr>
            <a:lvl8pPr marL="3333857" indent="0">
              <a:buNone/>
              <a:defRPr sz="1042"/>
            </a:lvl8pPr>
            <a:lvl9pPr marL="3810122" indent="0">
              <a:buNone/>
              <a:defRPr sz="1042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35EAF-BE67-42F5-9C18-06392BA38F3A}" type="datetimeFigureOut">
              <a:rPr lang="es-PE" smtClean="0"/>
              <a:t>16/01/2025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A8B0-43FB-4019-9864-F22A1858903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8337129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4844" y="507120"/>
            <a:ext cx="8215313" cy="18410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4844" y="2535590"/>
            <a:ext cx="8215313" cy="60435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4844" y="8828266"/>
            <a:ext cx="2143125" cy="5071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535EAF-BE67-42F5-9C18-06392BA38F3A}" type="datetimeFigureOut">
              <a:rPr lang="es-PE" smtClean="0"/>
              <a:t>16/01/2025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55156" y="8828266"/>
            <a:ext cx="3214688" cy="5071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27031" y="8828266"/>
            <a:ext cx="2143125" cy="5071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E7A8B0-43FB-4019-9864-F22A1858903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675714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52530" rtl="0" eaLnBrk="1" latinLnBrk="0" hangingPunct="1">
        <a:lnSpc>
          <a:spcPct val="90000"/>
        </a:lnSpc>
        <a:spcBef>
          <a:spcPct val="0"/>
        </a:spcBef>
        <a:buNone/>
        <a:defRPr sz="458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8133" indent="-238133" algn="l" defTabSz="952530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2917" kern="1200">
          <a:solidFill>
            <a:schemeClr val="tx1"/>
          </a:solidFill>
          <a:latin typeface="+mn-lt"/>
          <a:ea typeface="+mn-ea"/>
          <a:cs typeface="+mn-cs"/>
        </a:defRPr>
      </a:lvl1pPr>
      <a:lvl2pPr marL="714398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190663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2083" kern="1200">
          <a:solidFill>
            <a:schemeClr val="tx1"/>
          </a:solidFill>
          <a:latin typeface="+mn-lt"/>
          <a:ea typeface="+mn-ea"/>
          <a:cs typeface="+mn-cs"/>
        </a:defRPr>
      </a:lvl3pPr>
      <a:lvl4pPr marL="1666928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4pPr>
      <a:lvl5pPr marL="2143194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5pPr>
      <a:lvl6pPr marL="2619459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6pPr>
      <a:lvl7pPr marL="3095724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7pPr>
      <a:lvl8pPr marL="3571989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8pPr>
      <a:lvl9pPr marL="4048255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1pPr>
      <a:lvl2pPr marL="476265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2pPr>
      <a:lvl3pPr marL="952530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3pPr>
      <a:lvl4pPr marL="1428796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4pPr>
      <a:lvl5pPr marL="1905061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5pPr>
      <a:lvl6pPr marL="2381326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6pPr>
      <a:lvl7pPr marL="2857591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7pPr>
      <a:lvl8pPr marL="3333857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8pPr>
      <a:lvl9pPr marL="3810122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662606" y="344953"/>
            <a:ext cx="855663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s-PE" sz="2800" b="1" dirty="0">
                <a:latin typeface="Arial" panose="020B0604020202020204" pitchFamily="34" charset="0"/>
                <a:cs typeface="Arial" panose="020B0604020202020204" pitchFamily="34" charset="0"/>
              </a:rPr>
              <a:t>SUSPENSIÓN DE SERVICIO DE AGUA POTABLE 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3022629" y="812742"/>
            <a:ext cx="3479735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PE" sz="1700" b="1" dirty="0">
                <a:latin typeface="Arial" panose="020B0604020202020204" pitchFamily="34" charset="0"/>
                <a:cs typeface="Arial" panose="020B0604020202020204" pitchFamily="34" charset="0"/>
              </a:rPr>
              <a:t>DISTRITOS: Iquitos, Punchana  </a:t>
            </a:r>
          </a:p>
        </p:txBody>
      </p:sp>
      <p:sp>
        <p:nvSpPr>
          <p:cNvPr id="6" name="CuadroTexto 5"/>
          <p:cNvSpPr txBox="1"/>
          <p:nvPr/>
        </p:nvSpPr>
        <p:spPr>
          <a:xfrm>
            <a:off x="3067166" y="1083931"/>
            <a:ext cx="33906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PE" b="1" dirty="0">
                <a:latin typeface="Arial" panose="020B0604020202020204" pitchFamily="34" charset="0"/>
                <a:cs typeface="Arial" panose="020B0604020202020204" pitchFamily="34" charset="0"/>
              </a:rPr>
              <a:t>Día: jueves 23 de enero 2025 </a:t>
            </a:r>
          </a:p>
        </p:txBody>
      </p:sp>
      <p:sp>
        <p:nvSpPr>
          <p:cNvPr id="7" name="CuadroTexto 6"/>
          <p:cNvSpPr txBox="1"/>
          <p:nvPr/>
        </p:nvSpPr>
        <p:spPr>
          <a:xfrm>
            <a:off x="360947" y="1457220"/>
            <a:ext cx="8858297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s-PE" sz="1700" b="1" dirty="0">
                <a:latin typeface="Arial" panose="020B0604020202020204" pitchFamily="34" charset="0"/>
                <a:cs typeface="Arial" panose="020B0604020202020204" pitchFamily="34" charset="0"/>
              </a:rPr>
              <a:t>Motivo: TRABAJOS DE REPARACIÓN EN TUBERIA ADUCCIÓN DE 14” DE F°F°  </a:t>
            </a:r>
          </a:p>
        </p:txBody>
      </p:sp>
      <p:sp>
        <p:nvSpPr>
          <p:cNvPr id="8" name="CuadroTexto 7"/>
          <p:cNvSpPr txBox="1"/>
          <p:nvPr/>
        </p:nvSpPr>
        <p:spPr>
          <a:xfrm>
            <a:off x="2091591" y="2029803"/>
            <a:ext cx="4823756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PE" sz="1700" b="1" dirty="0">
                <a:latin typeface="Arial" panose="020B0604020202020204" pitchFamily="34" charset="0"/>
                <a:cs typeface="Arial" panose="020B0604020202020204" pitchFamily="34" charset="0"/>
              </a:rPr>
              <a:t>- Hora de suspensión del servicio: 08:00 hrs.</a:t>
            </a:r>
          </a:p>
        </p:txBody>
      </p:sp>
      <p:sp>
        <p:nvSpPr>
          <p:cNvPr id="9" name="CuadroTexto 8"/>
          <p:cNvSpPr txBox="1"/>
          <p:nvPr/>
        </p:nvSpPr>
        <p:spPr>
          <a:xfrm>
            <a:off x="1171609" y="2835077"/>
            <a:ext cx="7181774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s-PE" sz="1700" b="1" dirty="0">
                <a:latin typeface="Arial" panose="020B0604020202020204" pitchFamily="34" charset="0"/>
                <a:cs typeface="Arial" panose="020B0604020202020204" pitchFamily="34" charset="0"/>
              </a:rPr>
              <a:t>Fecha de restablecimiento de servicio: jueves 23 de enero 2025</a:t>
            </a:r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3392" y="3053027"/>
            <a:ext cx="1057856" cy="1057856"/>
          </a:xfrm>
          <a:prstGeom prst="rect">
            <a:avLst/>
          </a:prstGeom>
        </p:spPr>
      </p:pic>
      <p:pic>
        <p:nvPicPr>
          <p:cNvPr id="20" name="Imagen 1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760"/>
          <a:stretch/>
        </p:blipFill>
        <p:spPr>
          <a:xfrm>
            <a:off x="0" y="8560390"/>
            <a:ext cx="9525000" cy="975360"/>
          </a:xfrm>
          <a:prstGeom prst="rect">
            <a:avLst/>
          </a:prstGeom>
        </p:spPr>
      </p:pic>
      <p:sp>
        <p:nvSpPr>
          <p:cNvPr id="22" name="Rectángulo 21"/>
          <p:cNvSpPr/>
          <p:nvPr/>
        </p:nvSpPr>
        <p:spPr>
          <a:xfrm>
            <a:off x="5668992" y="8632159"/>
            <a:ext cx="3594100" cy="711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pic>
        <p:nvPicPr>
          <p:cNvPr id="21" name="Imagen 2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600" t="89736" b="3268"/>
          <a:stretch/>
        </p:blipFill>
        <p:spPr>
          <a:xfrm>
            <a:off x="6850742" y="8612853"/>
            <a:ext cx="2674258" cy="708660"/>
          </a:xfrm>
          <a:prstGeom prst="rect">
            <a:avLst/>
          </a:prstGeom>
        </p:spPr>
      </p:pic>
      <p:sp>
        <p:nvSpPr>
          <p:cNvPr id="19" name="CuadroTexto 18"/>
          <p:cNvSpPr txBox="1"/>
          <p:nvPr/>
        </p:nvSpPr>
        <p:spPr>
          <a:xfrm>
            <a:off x="3924460" y="3099444"/>
            <a:ext cx="20329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PE" sz="1700" b="1" dirty="0">
                <a:latin typeface="Arial" panose="020B0604020202020204" pitchFamily="34" charset="0"/>
                <a:cs typeface="Arial" panose="020B0604020202020204" pitchFamily="34" charset="0"/>
              </a:rPr>
              <a:t>- Hora : 22:00 hrs</a:t>
            </a:r>
            <a:r>
              <a:rPr lang="es-PE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283AC1A5-8148-459F-94DA-A2774EF49F22}"/>
              </a:ext>
            </a:extLst>
          </p:cNvPr>
          <p:cNvSpPr txBox="1"/>
          <p:nvPr/>
        </p:nvSpPr>
        <p:spPr>
          <a:xfrm>
            <a:off x="606023" y="3556023"/>
            <a:ext cx="24064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600" b="1" u="sng" dirty="0">
                <a:latin typeface="Arial" panose="020B0604020202020204" pitchFamily="34" charset="0"/>
                <a:cs typeface="Arial" panose="020B0604020202020204" pitchFamily="34" charset="0"/>
              </a:rPr>
              <a:t>Zona NORTE afectada: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7EB48922-2639-413C-A4D5-7DF61A247D7B}"/>
              </a:ext>
            </a:extLst>
          </p:cNvPr>
          <p:cNvSpPr txBox="1"/>
          <p:nvPr/>
        </p:nvSpPr>
        <p:spPr>
          <a:xfrm>
            <a:off x="632446" y="4048998"/>
            <a:ext cx="831294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b="1" dirty="0"/>
              <a:t>R2</a:t>
            </a:r>
            <a:r>
              <a:rPr lang="es-MX" dirty="0"/>
              <a:t> </a:t>
            </a:r>
            <a:r>
              <a:rPr lang="es-MX" sz="1600" dirty="0"/>
              <a:t>Calles: Independencia, 28 de Julio, Iquitos, San Antonio, Navarro Cauper, Girasoles, Julio C. Tello, Esperanza, Manuel Seone, Fray Pascual Alegre, Moronacocha, Las Castañas, Los Ángeles, Central y adyacentes.</a:t>
            </a:r>
            <a:endParaRPr lang="es-PE" sz="1600" dirty="0"/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B4521761-3F85-4080-A715-87C6F3E56B7B}"/>
              </a:ext>
            </a:extLst>
          </p:cNvPr>
          <p:cNvSpPr txBox="1"/>
          <p:nvPr/>
        </p:nvSpPr>
        <p:spPr>
          <a:xfrm>
            <a:off x="628329" y="4948460"/>
            <a:ext cx="831294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E" b="1" dirty="0"/>
              <a:t>R3 </a:t>
            </a:r>
            <a:r>
              <a:rPr lang="es-PE" sz="1600" dirty="0"/>
              <a:t>Calles: Diego de Almagro, Cuzco, Unión, Ganso Azul, Las Malvinas, Amazonas, Jesús de Nazareth, Nuevo Punchana, Apoblapil, Los Rosales, Bellavista Nanay y zonas adyacentes.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DE61C45A-C00B-4AFA-B69D-573C2DDCAFFC}"/>
              </a:ext>
            </a:extLst>
          </p:cNvPr>
          <p:cNvSpPr txBox="1"/>
          <p:nvPr/>
        </p:nvSpPr>
        <p:spPr>
          <a:xfrm>
            <a:off x="632446" y="5691457"/>
            <a:ext cx="83353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b="1" dirty="0"/>
              <a:t>R4</a:t>
            </a:r>
            <a:r>
              <a:rPr lang="es-MX" dirty="0"/>
              <a:t> </a:t>
            </a:r>
            <a:r>
              <a:rPr lang="es-MX" sz="1600" dirty="0"/>
              <a:t>Calles: Mi Perú, Rómulo Espinar, Napo, Almirante Guisse, Sargento Lores, Yavarí, Celendín, Cuzco, Pablo Rossel, Távara, Arequipa, Psje: Serafín Filomeno, Stadiun, San Antonio, Manuel Clavero, Urb. Virgen de Loreto, Malecones: Tarapacá y Maldonado, Prospero, Sargento Lores hasta Plaza Castilla, mercado la Casona, centro de la ciudad y zonas adyacentes.</a:t>
            </a:r>
            <a:endParaRPr lang="es-PE" sz="1600" dirty="0"/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D0F1FA95-2F14-477A-9CE8-B07C2F2D6095}"/>
              </a:ext>
            </a:extLst>
          </p:cNvPr>
          <p:cNvSpPr txBox="1"/>
          <p:nvPr/>
        </p:nvSpPr>
        <p:spPr>
          <a:xfrm>
            <a:off x="683694" y="6954888"/>
            <a:ext cx="832785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b="1" dirty="0"/>
              <a:t>R5</a:t>
            </a:r>
            <a:r>
              <a:rPr lang="es-MX" sz="1600" dirty="0"/>
              <a:t> Calles: Putumayo, San Antonio, Pevas, Girasoles, Calvo de Araujo, Tarma, Urb. Sargento Lores y Tambo, AA. HH: Múnich, 1 de Enero y zonas adyacentes.</a:t>
            </a:r>
            <a:endParaRPr lang="es-PE" sz="1600" dirty="0"/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FA15738D-1485-49BB-92FE-23B344DE0056}"/>
              </a:ext>
            </a:extLst>
          </p:cNvPr>
          <p:cNvSpPr txBox="1"/>
          <p:nvPr/>
        </p:nvSpPr>
        <p:spPr>
          <a:xfrm>
            <a:off x="662603" y="7699822"/>
            <a:ext cx="80677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b="1" dirty="0"/>
              <a:t>Nota:</a:t>
            </a:r>
            <a:r>
              <a:rPr lang="es-MX" dirty="0"/>
              <a:t> </a:t>
            </a:r>
            <a:r>
              <a:rPr lang="es-MX" b="1" i="1" dirty="0"/>
              <a:t>Concluidos los trabajos iniciaremos el llenado de lo reservorios elevados para su posterior distribución. </a:t>
            </a:r>
            <a:endParaRPr lang="es-PE" b="1" i="1" dirty="0"/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8EFE3F88-B539-4184-B1F6-5E6D5097AA9C}"/>
              </a:ext>
            </a:extLst>
          </p:cNvPr>
          <p:cNvSpPr/>
          <p:nvPr/>
        </p:nvSpPr>
        <p:spPr>
          <a:xfrm>
            <a:off x="1739864" y="1742207"/>
            <a:ext cx="55272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s-PE" b="1" dirty="0">
                <a:latin typeface="Arial" panose="020B0604020202020204" pitchFamily="34" charset="0"/>
                <a:cs typeface="Arial" panose="020B0604020202020204" pitchFamily="34" charset="0"/>
              </a:rPr>
              <a:t>Lugar: Calle Tavara cuadra 11.  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927A2549-D7B8-4006-985C-BB0B9DFAC768}"/>
              </a:ext>
            </a:extLst>
          </p:cNvPr>
          <p:cNvSpPr txBox="1"/>
          <p:nvPr/>
        </p:nvSpPr>
        <p:spPr>
          <a:xfrm>
            <a:off x="2560469" y="2399166"/>
            <a:ext cx="3886000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PE" sz="1700" b="1" dirty="0">
                <a:latin typeface="Arial" panose="020B0604020202020204" pitchFamily="34" charset="0"/>
                <a:cs typeface="Arial" panose="020B0604020202020204" pitchFamily="34" charset="0"/>
              </a:rPr>
              <a:t>- Conclusión de trabajos: 18:00 hrs.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03820A07-CC8D-418A-BBA5-7C026FF207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405969"/>
            <a:ext cx="9524999" cy="1152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82595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675</TotalTime>
  <Words>292</Words>
  <Application>Microsoft Office PowerPoint</Application>
  <PresentationFormat>Personalizado</PresentationFormat>
  <Paragraphs>15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Jaime Flores Tuanama</dc:creator>
  <cp:lastModifiedBy>Carlos Del Campo</cp:lastModifiedBy>
  <cp:revision>56</cp:revision>
  <cp:lastPrinted>2023-01-20T13:54:27Z</cp:lastPrinted>
  <dcterms:created xsi:type="dcterms:W3CDTF">2022-12-21T16:38:23Z</dcterms:created>
  <dcterms:modified xsi:type="dcterms:W3CDTF">2025-01-16T17:14:02Z</dcterms:modified>
</cp:coreProperties>
</file>